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f978ce727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1f978ce727_1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1f6deee88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1f6deee88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f6deee88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f6deee88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1f6deee88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1f6deee88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f6deee88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1f6deee88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1f6deee88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1f6deee88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f978ce727_1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f978ce727_1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1f978ce727_1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1f978ce727_1_4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f978ce727_1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11f978ce727_1_4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1f978ce727_1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11f978ce727_1_4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f978ce727_1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11f978ce727_1_4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1f6deee88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1f6deee88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1f6deee88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1f6deee8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Char char="●"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Char char="●"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1143002" y="841771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1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1143002" y="2701531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1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lvl="2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lvl="3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lvl="4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lvl="5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lvl="6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lvl="7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lvl="8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3885" y="1282301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3885" y="3442099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98989"/>
              </a:buClr>
              <a:buSzPts val="1800"/>
              <a:buNone/>
              <a:defRPr sz="1800">
                <a:solidFill>
                  <a:srgbClr val="898989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" type="body"/>
          </p:nvPr>
        </p:nvSpPr>
        <p:spPr>
          <a:xfrm>
            <a:off x="628652" y="1369220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2" type="body"/>
          </p:nvPr>
        </p:nvSpPr>
        <p:spPr>
          <a:xfrm>
            <a:off x="4629150" y="1369220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629838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629838" y="1260870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0" name="Google Shape;90;p19"/>
          <p:cNvSpPr txBox="1"/>
          <p:nvPr>
            <p:ph idx="2" type="body"/>
          </p:nvPr>
        </p:nvSpPr>
        <p:spPr>
          <a:xfrm>
            <a:off x="629838" y="1878803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3" type="body"/>
          </p:nvPr>
        </p:nvSpPr>
        <p:spPr>
          <a:xfrm>
            <a:off x="4629150" y="1260870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4" type="body"/>
          </p:nvPr>
        </p:nvSpPr>
        <p:spPr>
          <a:xfrm>
            <a:off x="4629150" y="1878803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1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 txBox="1"/>
          <p:nvPr>
            <p:ph type="title"/>
          </p:nvPr>
        </p:nvSpPr>
        <p:spPr>
          <a:xfrm>
            <a:off x="629838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3887388" y="740567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2" type="body"/>
          </p:nvPr>
        </p:nvSpPr>
        <p:spPr>
          <a:xfrm>
            <a:off x="629838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38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3"/>
          <p:cNvSpPr/>
          <p:nvPr>
            <p:ph idx="2" type="pic"/>
          </p:nvPr>
        </p:nvSpPr>
        <p:spPr>
          <a:xfrm>
            <a:off x="3887388" y="740567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629838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940302" y="-942430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 rot="5400000">
            <a:off x="5350052" y="1467547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 rot="5400000">
            <a:off x="1349474" y="-447053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9" name="Google Shape;129;p25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 b="0" i="0" sz="900" u="none" cap="none" strike="noStrik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B183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libri"/>
              <a:buNone/>
              <a:defRPr b="0" i="0" sz="3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2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1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2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jpg"/><Relationship Id="rId5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comune.ormelle.tv.it/home/vivere/associazioni~c446c940-524a-49d1-8653-93430ef398d0~.ht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type="ctrTitle"/>
          </p:nvPr>
        </p:nvSpPr>
        <p:spPr>
          <a:xfrm>
            <a:off x="1309644" y="1245181"/>
            <a:ext cx="6390600" cy="1539600"/>
          </a:xfrm>
          <a:prstGeom prst="rect">
            <a:avLst/>
          </a:prstGeom>
          <a:noFill/>
          <a:ln>
            <a:noFill/>
          </a:ln>
        </p:spPr>
        <p:txBody>
          <a:bodyPr anchorCtr="1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Cambria"/>
              <a:buNone/>
            </a:pPr>
            <a:r>
              <a:rPr lang="it"/>
              <a:t>IL CCRR</a:t>
            </a:r>
            <a:endParaRPr/>
          </a:p>
        </p:txBody>
      </p:sp>
      <p:sp>
        <p:nvSpPr>
          <p:cNvPr id="136" name="Google Shape;136;p26"/>
          <p:cNvSpPr txBox="1"/>
          <p:nvPr>
            <p:ph idx="1" type="subTitle"/>
          </p:nvPr>
        </p:nvSpPr>
        <p:spPr>
          <a:xfrm>
            <a:off x="1376700" y="2908094"/>
            <a:ext cx="6390600" cy="594600"/>
          </a:xfrm>
          <a:prstGeom prst="rect">
            <a:avLst/>
          </a:prstGeom>
          <a:noFill/>
          <a:ln>
            <a:noFill/>
          </a:ln>
        </p:spPr>
        <p:txBody>
          <a:bodyPr anchorCtr="1" anchor="t" bIns="34275" lIns="68575" spcFirstLastPara="1" rIns="68575" wrap="square" tIns="34275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4285"/>
              <a:buNone/>
            </a:pPr>
            <a:r>
              <a:rPr lang="it">
                <a:solidFill>
                  <a:schemeClr val="dk1"/>
                </a:solidFill>
              </a:rPr>
              <a:t>IL CONSIGLIO COMUNALE DEI RAGAZZI E DELLE RAGAZZE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4843" y="303149"/>
            <a:ext cx="3051582" cy="59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8575" y="152777"/>
            <a:ext cx="912725" cy="1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3150" y="184569"/>
            <a:ext cx="1266825" cy="116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720"/>
              <a:t>Attività fatte dal CCR attualmente in carica?</a:t>
            </a:r>
            <a:endParaRPr sz="2720"/>
          </a:p>
        </p:txBody>
      </p:sp>
      <p:sp>
        <p:nvSpPr>
          <p:cNvPr id="204" name="Google Shape;204;p35"/>
          <p:cNvSpPr txBox="1"/>
          <p:nvPr>
            <p:ph idx="1" type="body"/>
          </p:nvPr>
        </p:nvSpPr>
        <p:spPr>
          <a:xfrm>
            <a:off x="311700" y="1586950"/>
            <a:ext cx="8520600" cy="27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evento “Puliamo il mondo”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inaugurazione biblioteca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Ormelle’s got Talent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articolo sulla giornata della memoria e interviste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900">
                <a:solidFill>
                  <a:schemeClr val="dk1"/>
                </a:solidFill>
              </a:rPr>
              <a:t>flash mob “Mi illumino di meno”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220"/>
              <a:t>La bacheca del CCR…</a:t>
            </a:r>
            <a:endParaRPr sz="3220"/>
          </a:p>
        </p:txBody>
      </p:sp>
      <p:sp>
        <p:nvSpPr>
          <p:cNvPr id="210" name="Google Shape;210;p36"/>
          <p:cNvSpPr txBox="1"/>
          <p:nvPr>
            <p:ph idx="1" type="body"/>
          </p:nvPr>
        </p:nvSpPr>
        <p:spPr>
          <a:xfrm>
            <a:off x="311700" y="1303400"/>
            <a:ext cx="8520600" cy="3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7265">
                <a:solidFill>
                  <a:schemeClr val="dk1"/>
                </a:solidFill>
              </a:rPr>
              <a:t>cos’è?</a:t>
            </a:r>
            <a:endParaRPr sz="7265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7265">
                <a:solidFill>
                  <a:schemeClr val="dk1"/>
                </a:solidFill>
              </a:rPr>
              <a:t>vi piace?</a:t>
            </a:r>
            <a:endParaRPr sz="7265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7265">
                <a:solidFill>
                  <a:schemeClr val="dk1"/>
                </a:solidFill>
              </a:rPr>
              <a:t>avete letto le convocazioni e i verbali?</a:t>
            </a:r>
            <a:endParaRPr sz="7265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7265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7265">
                <a:solidFill>
                  <a:schemeClr val="dk1"/>
                </a:solidFill>
              </a:rPr>
              <a:t>Abbiamo anche una bacheca nel sito del Comune di Ormelle</a:t>
            </a:r>
            <a:endParaRPr sz="7265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3938" u="sng">
                <a:solidFill>
                  <a:schemeClr val="hlink"/>
                </a:solidFill>
                <a:hlinkClick r:id="rId3"/>
              </a:rPr>
              <a:t>https://www.comune.ormelle.tv.it/home/vivere/associazioni~c446c940-524a-49d1-8653-93430ef398d0~.html</a:t>
            </a:r>
            <a:endParaRPr sz="3938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938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820"/>
              <a:t>Se hai un’idea…puoi provare a realizzarla!!!</a:t>
            </a:r>
            <a:endParaRPr sz="2820"/>
          </a:p>
        </p:txBody>
      </p:sp>
      <p:sp>
        <p:nvSpPr>
          <p:cNvPr id="216" name="Google Shape;216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1"/>
                </a:solidFill>
              </a:rPr>
              <a:t>Le idee devono essere: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it" sz="2100">
                <a:solidFill>
                  <a:schemeClr val="dk1"/>
                </a:solidFill>
              </a:rPr>
              <a:t>realizzabili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it" sz="2100">
                <a:solidFill>
                  <a:schemeClr val="dk1"/>
                </a:solidFill>
              </a:rPr>
              <a:t>a basso costo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it" sz="2100">
                <a:solidFill>
                  <a:schemeClr val="dk1"/>
                </a:solidFill>
              </a:rPr>
              <a:t>discusse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020"/>
              <a:t>Don’t worry!</a:t>
            </a:r>
            <a:endParaRPr sz="3020"/>
          </a:p>
        </p:txBody>
      </p:sp>
      <p:sp>
        <p:nvSpPr>
          <p:cNvPr id="222" name="Google Shape;222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Il CCR è un progetto che non richiede troppo tempo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Richiede serietà e impegno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Tutti i componenti del CCR collaborano e prendono le decisioni insieme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</a:rPr>
              <a:t>Il CCR viene supportato dalla presenza di due educatrici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"/>
          <p:cNvSpPr txBox="1"/>
          <p:nvPr>
            <p:ph type="title"/>
          </p:nvPr>
        </p:nvSpPr>
        <p:spPr>
          <a:xfrm>
            <a:off x="381775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420"/>
              <a:t>Avete domande?? curiosità??</a:t>
            </a:r>
            <a:endParaRPr sz="34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mbria"/>
              <a:buNone/>
            </a:pPr>
            <a:r>
              <a:rPr lang="it"/>
              <a:t>CHE COSA È?</a:t>
            </a:r>
            <a:endParaRPr/>
          </a:p>
        </p:txBody>
      </p:sp>
      <p:sp>
        <p:nvSpPr>
          <p:cNvPr id="145" name="Google Shape;145;p27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" sz="1800">
                <a:solidFill>
                  <a:schemeClr val="dk1"/>
                </a:solidFill>
              </a:rPr>
              <a:t>Il CCRR sta per consiglio comunale dei ragazzi e delle ragazze.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7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" sz="1800">
                <a:solidFill>
                  <a:schemeClr val="dk1"/>
                </a:solidFill>
              </a:rPr>
              <a:t>È un organo composto da ragazze e ragazzi, votati da noi studenti.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7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" sz="1800">
                <a:solidFill>
                  <a:schemeClr val="dk1"/>
                </a:solidFill>
              </a:rPr>
              <a:t>Il CCRR si impegna nello sviluppare delle idee che ci aiutino nella nostra vita scolastica, per il nostro comune e nelle attività extra scolastiche.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mbria"/>
              <a:buNone/>
            </a:pPr>
            <a:r>
              <a:rPr lang="it">
                <a:latin typeface="Cambria"/>
                <a:ea typeface="Cambria"/>
                <a:cs typeface="Cambria"/>
                <a:sym typeface="Cambria"/>
              </a:rPr>
              <a:t>DA CHI È COMPOSTO</a:t>
            </a:r>
            <a:endParaRPr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3616326" y="4365892"/>
            <a:ext cx="1923900" cy="413700"/>
          </a:xfrm>
          <a:prstGeom prst="rect">
            <a:avLst/>
          </a:prstGeom>
          <a:noFill/>
          <a:ln>
            <a:noFill/>
          </a:ln>
        </p:spPr>
        <p:txBody>
          <a:bodyPr anchorCtr="1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it" sz="1400"/>
              <a:t>Ufficio Stampa</a:t>
            </a:r>
            <a:endParaRPr/>
          </a:p>
        </p:txBody>
      </p:sp>
      <p:sp>
        <p:nvSpPr>
          <p:cNvPr id="152" name="Google Shape;152;p28"/>
          <p:cNvSpPr/>
          <p:nvPr/>
        </p:nvSpPr>
        <p:spPr>
          <a:xfrm>
            <a:off x="2289406" y="1143002"/>
            <a:ext cx="4565400" cy="3641400"/>
          </a:xfrm>
          <a:custGeom>
            <a:rect b="b" l="l" r="r" t="t"/>
            <a:pathLst>
              <a:path extrusionOk="0" h="120000" w="120000">
                <a:moveTo>
                  <a:pt x="0" y="120000"/>
                </a:moveTo>
                <a:lnTo>
                  <a:pt x="60000" y="0"/>
                </a:lnTo>
                <a:lnTo>
                  <a:pt x="120000" y="120000"/>
                </a:lnTo>
                <a:close/>
              </a:path>
            </a:pathLst>
          </a:custGeom>
          <a:noFill/>
          <a:ln cap="flat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1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3" name="Google Shape;153;p28"/>
          <p:cNvCxnSpPr/>
          <p:nvPr/>
        </p:nvCxnSpPr>
        <p:spPr>
          <a:xfrm>
            <a:off x="4038601" y="1993901"/>
            <a:ext cx="107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54" name="Google Shape;154;p28"/>
          <p:cNvSpPr txBox="1"/>
          <p:nvPr/>
        </p:nvSpPr>
        <p:spPr>
          <a:xfrm>
            <a:off x="4171947" y="1658525"/>
            <a:ext cx="800100" cy="284700"/>
          </a:xfrm>
          <a:prstGeom prst="rect">
            <a:avLst/>
          </a:prstGeom>
          <a:noFill/>
          <a:ln>
            <a:noFill/>
          </a:ln>
        </p:spPr>
        <p:txBody>
          <a:bodyPr anchorCtr="1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0" i="0" lang="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Sindaco</a:t>
            </a:r>
            <a:endParaRPr sz="1100"/>
          </a:p>
        </p:txBody>
      </p:sp>
      <p:sp>
        <p:nvSpPr>
          <p:cNvPr id="155" name="Google Shape;155;p28"/>
          <p:cNvSpPr txBox="1"/>
          <p:nvPr/>
        </p:nvSpPr>
        <p:spPr>
          <a:xfrm>
            <a:off x="2289406" y="2143927"/>
            <a:ext cx="4572000" cy="284700"/>
          </a:xfrm>
          <a:prstGeom prst="rect">
            <a:avLst/>
          </a:prstGeom>
          <a:noFill/>
          <a:ln>
            <a:noFill/>
          </a:ln>
        </p:spPr>
        <p:txBody>
          <a:bodyPr anchorCtr="1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0" i="0" lang="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Vicesindaco</a:t>
            </a:r>
            <a:endParaRPr sz="1100"/>
          </a:p>
        </p:txBody>
      </p:sp>
      <p:cxnSp>
        <p:nvCxnSpPr>
          <p:cNvPr id="156" name="Google Shape;156;p28"/>
          <p:cNvCxnSpPr/>
          <p:nvPr/>
        </p:nvCxnSpPr>
        <p:spPr>
          <a:xfrm flipH="1" rot="10800000">
            <a:off x="3689350" y="2571656"/>
            <a:ext cx="1784400" cy="14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57" name="Google Shape;157;p28"/>
          <p:cNvSpPr txBox="1"/>
          <p:nvPr/>
        </p:nvSpPr>
        <p:spPr>
          <a:xfrm>
            <a:off x="4187824" y="2654286"/>
            <a:ext cx="7809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0" i="0" lang="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Assessori</a:t>
            </a:r>
            <a:endParaRPr sz="1100"/>
          </a:p>
        </p:txBody>
      </p:sp>
      <p:cxnSp>
        <p:nvCxnSpPr>
          <p:cNvPr id="158" name="Google Shape;158;p28"/>
          <p:cNvCxnSpPr/>
          <p:nvPr/>
        </p:nvCxnSpPr>
        <p:spPr>
          <a:xfrm>
            <a:off x="3378203" y="3062145"/>
            <a:ext cx="2387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59" name="Google Shape;159;p28"/>
          <p:cNvSpPr txBox="1"/>
          <p:nvPr/>
        </p:nvSpPr>
        <p:spPr>
          <a:xfrm>
            <a:off x="4110774" y="3162772"/>
            <a:ext cx="897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0" i="0" lang="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Consiglieri</a:t>
            </a:r>
            <a:endParaRPr sz="1100"/>
          </a:p>
        </p:txBody>
      </p:sp>
      <p:cxnSp>
        <p:nvCxnSpPr>
          <p:cNvPr id="160" name="Google Shape;160;p28"/>
          <p:cNvCxnSpPr/>
          <p:nvPr/>
        </p:nvCxnSpPr>
        <p:spPr>
          <a:xfrm>
            <a:off x="3035303" y="3572504"/>
            <a:ext cx="30861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61" name="Google Shape;161;p28"/>
          <p:cNvSpPr txBox="1"/>
          <p:nvPr/>
        </p:nvSpPr>
        <p:spPr>
          <a:xfrm>
            <a:off x="4121150" y="3722536"/>
            <a:ext cx="920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0" i="0" lang="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Segretario</a:t>
            </a:r>
            <a:endParaRPr sz="1100"/>
          </a:p>
        </p:txBody>
      </p:sp>
      <p:cxnSp>
        <p:nvCxnSpPr>
          <p:cNvPr id="162" name="Google Shape;162;p28"/>
          <p:cNvCxnSpPr/>
          <p:nvPr/>
        </p:nvCxnSpPr>
        <p:spPr>
          <a:xfrm>
            <a:off x="2679701" y="4171947"/>
            <a:ext cx="37593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mbria"/>
              <a:buNone/>
            </a:pPr>
            <a:r>
              <a:rPr lang="it">
                <a:latin typeface="Cambria"/>
                <a:ea typeface="Cambria"/>
                <a:cs typeface="Cambria"/>
                <a:sym typeface="Cambria"/>
              </a:rPr>
              <a:t>ASSESSORI</a:t>
            </a:r>
            <a:endParaRPr/>
          </a:p>
        </p:txBody>
      </p:sp>
      <p:sp>
        <p:nvSpPr>
          <p:cNvPr id="168" name="Google Shape;168;p29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lang="it"/>
              <a:t>Ci sono 4 tipi di assessori: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it"/>
              <a:t>Assessore all’istruzione e cultura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it"/>
              <a:t>Assessore all’ambiente e lavori pubblici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it"/>
              <a:t>Assessore al bilancio e tributi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it"/>
              <a:t>Assessore al volontariato e sociale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0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mbria"/>
              <a:buNone/>
            </a:pPr>
            <a:r>
              <a:rPr lang="it">
                <a:latin typeface="Cambria"/>
                <a:ea typeface="Cambria"/>
                <a:cs typeface="Cambria"/>
                <a:sym typeface="Cambria"/>
              </a:rPr>
              <a:t>CONSIGLIERI</a:t>
            </a:r>
            <a:endParaRPr/>
          </a:p>
        </p:txBody>
      </p:sp>
      <p:sp>
        <p:nvSpPr>
          <p:cNvPr id="174" name="Google Shape;174;p30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lang="it"/>
              <a:t>Ci sono 2 tipi di consiglieri: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lang="it"/>
              <a:t>- Consigliere dello sport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lang="it"/>
              <a:t>- </a:t>
            </a:r>
            <a:r>
              <a:rPr lang="it"/>
              <a:t>Consigliere delle associazioni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/>
          <p:nvPr>
            <p:ph type="title"/>
          </p:nvPr>
        </p:nvSpPr>
        <p:spPr>
          <a:xfrm>
            <a:off x="628652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Cambria"/>
              <a:buNone/>
            </a:pPr>
            <a:r>
              <a:rPr lang="it">
                <a:latin typeface="Cambria"/>
                <a:ea typeface="Cambria"/>
                <a:cs typeface="Cambria"/>
                <a:sym typeface="Cambria"/>
              </a:rPr>
              <a:t>UFFICIO STAMPA</a:t>
            </a:r>
            <a:endParaRPr/>
          </a:p>
        </p:txBody>
      </p:sp>
      <p:sp>
        <p:nvSpPr>
          <p:cNvPr id="180" name="Google Shape;180;p31"/>
          <p:cNvSpPr txBox="1"/>
          <p:nvPr>
            <p:ph idx="1" type="body"/>
          </p:nvPr>
        </p:nvSpPr>
        <p:spPr>
          <a:xfrm>
            <a:off x="628652" y="1369220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lang="it"/>
              <a:t>Un piccolo gruppo di ragazzi che si occupa di scrivere gli articoli o fare volantini delle attività svolte dal CCRR per raccontarle e descriverle.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/>
          <p:nvPr>
            <p:ph type="ctrTitle"/>
          </p:nvPr>
        </p:nvSpPr>
        <p:spPr>
          <a:xfrm>
            <a:off x="311708" y="6184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4300"/>
              <a:t>Obiettivi del progetto</a:t>
            </a:r>
            <a:endParaRPr sz="4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32"/>
          <p:cNvSpPr txBox="1"/>
          <p:nvPr>
            <p:ph idx="1" type="subTitle"/>
          </p:nvPr>
        </p:nvSpPr>
        <p:spPr>
          <a:xfrm>
            <a:off x="311700" y="2119350"/>
            <a:ext cx="8520600" cy="1959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>
                <a:solidFill>
                  <a:schemeClr val="dk1"/>
                </a:solidFill>
              </a:rPr>
              <a:t>imparare ad essere </a:t>
            </a:r>
            <a:r>
              <a:rPr lang="it" sz="2600">
                <a:solidFill>
                  <a:schemeClr val="dk1"/>
                </a:solidFill>
              </a:rPr>
              <a:t>cittadini responsabili e attivi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>
                <a:solidFill>
                  <a:schemeClr val="dk1"/>
                </a:solidFill>
              </a:rPr>
              <a:t>sentirsi utili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>
                <a:solidFill>
                  <a:schemeClr val="dk1"/>
                </a:solidFill>
              </a:rPr>
              <a:t>dare il buon esempio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>
                <a:solidFill>
                  <a:schemeClr val="dk1"/>
                </a:solidFill>
              </a:rPr>
              <a:t>esporre le proprie idee 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>
                <a:solidFill>
                  <a:schemeClr val="dk1"/>
                </a:solidFill>
              </a:rPr>
              <a:t>portare idee nuove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311700" y="501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220"/>
              <a:t>Cosa fa il CCR?</a:t>
            </a:r>
            <a:endParaRPr sz="3220"/>
          </a:p>
        </p:txBody>
      </p:sp>
      <p:sp>
        <p:nvSpPr>
          <p:cNvPr id="192" name="Google Shape;192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riunione periodiche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attività per l’ambiente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partecipa all’organizzazione di attività scolastiche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scrittura di articoli e composizione volantini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partecipazione ad eventi extra scolastici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portavoci di attività promosse dall’amministrazione comunale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</a:rPr>
              <a:t>ascolta le idee e i bisogni dei ragazzi e delle ragazze del Comune e della classe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920"/>
              <a:t>Quando e dove si riunisce?</a:t>
            </a:r>
            <a:endParaRPr sz="2920"/>
          </a:p>
        </p:txBody>
      </p:sp>
      <p:sp>
        <p:nvSpPr>
          <p:cNvPr id="198" name="Google Shape;198;p34"/>
          <p:cNvSpPr txBox="1"/>
          <p:nvPr>
            <p:ph idx="1" type="body"/>
          </p:nvPr>
        </p:nvSpPr>
        <p:spPr>
          <a:xfrm>
            <a:off x="311700" y="1895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Sedute mensili di due ore circa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Sala consiliare o biblioteca 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 sz="2000">
                <a:solidFill>
                  <a:schemeClr val="dk1"/>
                </a:solidFill>
              </a:rPr>
              <a:t>Aula dove ci troviamo a lavorare con la prof.ssa Vaccari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